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  <p:sldMasterId id="214748366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y="5143500" cx="9144000"/>
  <p:notesSz cx="6858000" cy="9144000"/>
  <p:embeddedFontLst>
    <p:embeddedFont>
      <p:font typeface="Economica"/>
      <p:regular r:id="rId11"/>
      <p:bold r:id="rId12"/>
      <p:italic r:id="rId13"/>
      <p:boldItalic r:id="rId14"/>
    </p:embeddedFont>
    <p:embeddedFont>
      <p:font typeface="Lato"/>
      <p:regular r:id="rId15"/>
      <p:bold r:id="rId16"/>
      <p:italic r:id="rId17"/>
      <p:boldItalic r:id="rId18"/>
    </p:embeddedFont>
    <p:embeddedFont>
      <p:font typeface="Montserrat"/>
      <p:regular r:id="rId19"/>
      <p:bold r:id="rId20"/>
      <p:italic r:id="rId21"/>
      <p:boldItalic r:id="rId22"/>
    </p:embeddedFont>
    <p:embeddedFont>
      <p:font typeface="Poppins"/>
      <p:regular r:id="rId23"/>
      <p:bold r:id="rId24"/>
      <p:italic r:id="rId25"/>
      <p:boldItalic r:id="rId26"/>
    </p:embeddedFont>
    <p:embeddedFont>
      <p:font typeface="Montserrat ExtraBold"/>
      <p:bold r:id="rId27"/>
      <p:boldItalic r:id="rId28"/>
    </p:embeddedFont>
    <p:embeddedFont>
      <p:font typeface="Helvetica Neue Light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Poppins-bold.fntdata"/><Relationship Id="rId23" Type="http://schemas.openxmlformats.org/officeDocument/2006/relationships/font" Target="fonts/Poppins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Poppins-boldItalic.fntdata"/><Relationship Id="rId25" Type="http://schemas.openxmlformats.org/officeDocument/2006/relationships/font" Target="fonts/Poppins-italic.fntdata"/><Relationship Id="rId28" Type="http://schemas.openxmlformats.org/officeDocument/2006/relationships/font" Target="fonts/MontserratExtraBold-boldItalic.fntdata"/><Relationship Id="rId27" Type="http://schemas.openxmlformats.org/officeDocument/2006/relationships/font" Target="fonts/MontserratExtraBo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HelveticaNeueLight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Light-italic.fntdata"/><Relationship Id="rId30" Type="http://schemas.openxmlformats.org/officeDocument/2006/relationships/font" Target="fonts/HelveticaNeueLight-bold.fntdata"/><Relationship Id="rId11" Type="http://schemas.openxmlformats.org/officeDocument/2006/relationships/font" Target="fonts/Economica-regular.fntdata"/><Relationship Id="rId10" Type="http://schemas.openxmlformats.org/officeDocument/2006/relationships/slide" Target="slides/slide4.xml"/><Relationship Id="rId32" Type="http://schemas.openxmlformats.org/officeDocument/2006/relationships/font" Target="fonts/HelveticaNeueLight-boldItalic.fntdata"/><Relationship Id="rId13" Type="http://schemas.openxmlformats.org/officeDocument/2006/relationships/font" Target="fonts/Economica-italic.fntdata"/><Relationship Id="rId12" Type="http://schemas.openxmlformats.org/officeDocument/2006/relationships/font" Target="fonts/Economica-bold.fntdata"/><Relationship Id="rId15" Type="http://schemas.openxmlformats.org/officeDocument/2006/relationships/font" Target="fonts/Lato-regular.fntdata"/><Relationship Id="rId14" Type="http://schemas.openxmlformats.org/officeDocument/2006/relationships/font" Target="fonts/Economica-boldItalic.fntdata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19" Type="http://schemas.openxmlformats.org/officeDocument/2006/relationships/font" Target="fonts/Montserrat-regular.fntdata"/><Relationship Id="rId18" Type="http://schemas.openxmlformats.org/officeDocument/2006/relationships/font" Target="fonts/Lato-boldItalic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d03cbfa53b_0_47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d03cbfa53b_0_47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d03cbfa53b_0_47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d03cbfa53b_0_4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d03cbfa53b_0_48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d03cbfa53b_0_48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03cbfa53b_0_49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d03cbfa53b_0_49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438863" y="2167125"/>
            <a:ext cx="8266200" cy="5028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Font typeface="Montserrat ExtraBold"/>
              <a:buNone/>
              <a:defRPr sz="31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ody">
  <p:cSld name="1_Custom Layou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title"/>
          </p:nvPr>
        </p:nvSpPr>
        <p:spPr>
          <a:xfrm>
            <a:off x="323700" y="310894"/>
            <a:ext cx="8266200" cy="5028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Font typeface="Montserrat ExtraBold"/>
              <a:buNone/>
              <a:defRPr sz="27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body"/>
          </p:nvPr>
        </p:nvSpPr>
        <p:spPr>
          <a:xfrm>
            <a:off x="524869" y="1014975"/>
            <a:ext cx="8229600" cy="33189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ody 2 Column">
  <p:cSld name="1_Custom Layout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type="title"/>
          </p:nvPr>
        </p:nvSpPr>
        <p:spPr>
          <a:xfrm>
            <a:off x="323700" y="310894"/>
            <a:ext cx="8266200" cy="5028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Font typeface="Montserrat ExtraBold"/>
              <a:buNone/>
              <a:defRPr sz="27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524869" y="1014975"/>
            <a:ext cx="3961200" cy="33189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6" name="Google Shape;66;p16"/>
          <p:cNvSpPr txBox="1"/>
          <p:nvPr>
            <p:ph idx="2" type="body"/>
          </p:nvPr>
        </p:nvSpPr>
        <p:spPr>
          <a:xfrm>
            <a:off x="4628850" y="1014975"/>
            <a:ext cx="3961200" cy="33189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ody + Right Side Image">
  <p:cSld name="1_Custom Layout_1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/>
          <p:nvPr>
            <p:ph type="title"/>
          </p:nvPr>
        </p:nvSpPr>
        <p:spPr>
          <a:xfrm>
            <a:off x="323700" y="310894"/>
            <a:ext cx="8266200" cy="5028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Font typeface="Montserrat ExtraBold"/>
              <a:buNone/>
              <a:defRPr sz="27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1" type="body"/>
          </p:nvPr>
        </p:nvSpPr>
        <p:spPr>
          <a:xfrm>
            <a:off x="524869" y="1014975"/>
            <a:ext cx="3961200" cy="33189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72" name="Google Shape;72;p18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73" name="Google Shape;73;p18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lvl="0" rtl="0">
              <a:buNone/>
              <a:defRPr sz="500"/>
            </a:lvl1pPr>
            <a:lvl2pPr lvl="1" rtl="0">
              <a:buNone/>
              <a:defRPr sz="500"/>
            </a:lvl2pPr>
            <a:lvl3pPr lvl="2" rtl="0">
              <a:buNone/>
              <a:defRPr sz="500"/>
            </a:lvl3pPr>
            <a:lvl4pPr lvl="3" rtl="0">
              <a:buNone/>
              <a:defRPr sz="500"/>
            </a:lvl4pPr>
            <a:lvl5pPr lvl="4" rtl="0">
              <a:buNone/>
              <a:defRPr sz="500"/>
            </a:lvl5pPr>
            <a:lvl6pPr lvl="5" rtl="0">
              <a:buNone/>
              <a:defRPr sz="500"/>
            </a:lvl6pPr>
            <a:lvl7pPr lvl="6" rtl="0">
              <a:buNone/>
              <a:defRPr sz="500"/>
            </a:lvl7pPr>
            <a:lvl8pPr lvl="7" rtl="0">
              <a:buNone/>
              <a:defRPr sz="500"/>
            </a:lvl8pPr>
            <a:lvl9pPr lvl="8" rtl="0">
              <a:buNone/>
              <a:defRPr sz="5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tx">
  <p:cSld name="TITLE_AND_BOD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idx="12" type="sldNum"/>
          </p:nvPr>
        </p:nvSpPr>
        <p:spPr>
          <a:xfrm>
            <a:off x="4484637" y="4905375"/>
            <a:ext cx="1701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-11825" y="4333832"/>
            <a:ext cx="9155824" cy="809059"/>
          </a:xfrm>
          <a:custGeom>
            <a:rect b="b" l="l" r="r" t="t"/>
            <a:pathLst>
              <a:path extrusionOk="0" h="516146" w="12207765">
                <a:moveTo>
                  <a:pt x="0" y="339063"/>
                </a:moveTo>
                <a:cubicBezTo>
                  <a:pt x="573578" y="232383"/>
                  <a:pt x="1157599" y="19530"/>
                  <a:pt x="2573029" y="1347"/>
                </a:cubicBezTo>
                <a:cubicBezTo>
                  <a:pt x="3988459" y="-16836"/>
                  <a:pt x="6519395" y="153759"/>
                  <a:pt x="8492578" y="229965"/>
                </a:cubicBezTo>
                <a:cubicBezTo>
                  <a:pt x="10098367" y="248207"/>
                  <a:pt x="11641576" y="56764"/>
                  <a:pt x="12207765" y="110797"/>
                </a:cubicBezTo>
                <a:lnTo>
                  <a:pt x="12207765" y="516146"/>
                </a:lnTo>
                <a:lnTo>
                  <a:pt x="15765" y="516146"/>
                </a:lnTo>
                <a:lnTo>
                  <a:pt x="0" y="339063"/>
                </a:lnTo>
                <a:close/>
              </a:path>
            </a:pathLst>
          </a:custGeom>
          <a:solidFill>
            <a:schemeClr val="accent1">
              <a:alpha val="2588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" name="Google Shape;52;p13"/>
          <p:cNvSpPr/>
          <p:nvPr/>
        </p:nvSpPr>
        <p:spPr>
          <a:xfrm>
            <a:off x="0" y="4517177"/>
            <a:ext cx="9144000" cy="626891"/>
          </a:xfrm>
          <a:custGeom>
            <a:rect b="b" l="l" r="r" t="t"/>
            <a:pathLst>
              <a:path extrusionOk="0" h="562234" w="12192000">
                <a:moveTo>
                  <a:pt x="3881" y="404662"/>
                </a:moveTo>
                <a:cubicBezTo>
                  <a:pt x="577459" y="297982"/>
                  <a:pt x="1017322" y="99636"/>
                  <a:pt x="2492318" y="81214"/>
                </a:cubicBezTo>
                <a:cubicBezTo>
                  <a:pt x="3967314" y="62792"/>
                  <a:pt x="7239872" y="306669"/>
                  <a:pt x="8853858" y="294130"/>
                </a:cubicBezTo>
                <a:cubicBezTo>
                  <a:pt x="10467844" y="281591"/>
                  <a:pt x="11610046" y="-48054"/>
                  <a:pt x="12176235" y="5979"/>
                </a:cubicBezTo>
                <a:lnTo>
                  <a:pt x="12192000" y="562234"/>
                </a:lnTo>
                <a:lnTo>
                  <a:pt x="0" y="562234"/>
                </a:lnTo>
                <a:cubicBezTo>
                  <a:pt x="1294" y="509710"/>
                  <a:pt x="2587" y="457186"/>
                  <a:pt x="3881" y="404662"/>
                </a:cubicBezTo>
                <a:close/>
              </a:path>
            </a:pathLst>
          </a:custGeom>
          <a:solidFill>
            <a:schemeClr val="accent1">
              <a:alpha val="2588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" name="Google Shape;53;p13"/>
          <p:cNvSpPr/>
          <p:nvPr/>
        </p:nvSpPr>
        <p:spPr>
          <a:xfrm>
            <a:off x="0" y="4743449"/>
            <a:ext cx="9144000" cy="400885"/>
          </a:xfrm>
          <a:custGeom>
            <a:rect b="b" l="l" r="r" t="t"/>
            <a:pathLst>
              <a:path extrusionOk="0" h="793832" w="12192000">
                <a:moveTo>
                  <a:pt x="0" y="438017"/>
                </a:moveTo>
                <a:cubicBezTo>
                  <a:pt x="573578" y="331337"/>
                  <a:pt x="1107753" y="101985"/>
                  <a:pt x="2573564" y="107255"/>
                </a:cubicBezTo>
                <a:cubicBezTo>
                  <a:pt x="4039375" y="112525"/>
                  <a:pt x="7191792" y="486833"/>
                  <a:pt x="8794865" y="469635"/>
                </a:cubicBezTo>
                <a:cubicBezTo>
                  <a:pt x="10397938" y="452437"/>
                  <a:pt x="11625811" y="-49969"/>
                  <a:pt x="12192000" y="4064"/>
                </a:cubicBezTo>
                <a:lnTo>
                  <a:pt x="12192000" y="793832"/>
                </a:lnTo>
                <a:lnTo>
                  <a:pt x="0" y="793832"/>
                </a:lnTo>
                <a:lnTo>
                  <a:pt x="0" y="43801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" name="Google Shape;54;p13"/>
          <p:cNvSpPr/>
          <p:nvPr/>
        </p:nvSpPr>
        <p:spPr>
          <a:xfrm>
            <a:off x="260025" y="4096519"/>
            <a:ext cx="1161000" cy="778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359749" y="4178815"/>
            <a:ext cx="1042988" cy="721519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type="title"/>
          </p:nvPr>
        </p:nvSpPr>
        <p:spPr>
          <a:xfrm>
            <a:off x="323700" y="310894"/>
            <a:ext cx="82662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Font typeface="Montserrat ExtraBold"/>
              <a:buNone/>
              <a:defRPr sz="27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524869" y="1014975"/>
            <a:ext cx="8229600" cy="33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  <a:defRPr sz="1800">
                <a:latin typeface="Montserrat"/>
                <a:ea typeface="Montserrat"/>
                <a:cs typeface="Montserrat"/>
                <a:sym typeface="Montserrat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  <a:defRPr sz="1800">
                <a:latin typeface="Montserrat"/>
                <a:ea typeface="Montserrat"/>
                <a:cs typeface="Montserrat"/>
                <a:sym typeface="Montserrat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  <a:defRPr sz="18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/>
          <p:nvPr>
            <p:ph type="title"/>
          </p:nvPr>
        </p:nvSpPr>
        <p:spPr>
          <a:xfrm>
            <a:off x="438863" y="1051669"/>
            <a:ext cx="8051100" cy="2108700"/>
          </a:xfrm>
          <a:prstGeom prst="rect">
            <a:avLst/>
          </a:prstGeom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>
                <a:solidFill>
                  <a:schemeClr val="dk1"/>
                </a:solidFill>
              </a:rPr>
              <a:t>Regression Analysis vs </a:t>
            </a:r>
            <a:endParaRPr sz="5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/>
              <a:t>Time series</a:t>
            </a:r>
            <a:endParaRPr sz="5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1"/>
          <p:cNvSpPr txBox="1"/>
          <p:nvPr>
            <p:ph type="title"/>
          </p:nvPr>
        </p:nvSpPr>
        <p:spPr>
          <a:xfrm>
            <a:off x="458578" y="310894"/>
            <a:ext cx="8131500" cy="5028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 Analysis </a:t>
            </a:r>
            <a:r>
              <a:rPr lang="en">
                <a:solidFill>
                  <a:schemeClr val="dk1"/>
                </a:solidFill>
              </a:rPr>
              <a:t>vs Time series</a:t>
            </a:r>
            <a:endParaRPr/>
          </a:p>
        </p:txBody>
      </p:sp>
      <p:sp>
        <p:nvSpPr>
          <p:cNvPr id="88" name="Google Shape;88;p21"/>
          <p:cNvSpPr txBox="1"/>
          <p:nvPr>
            <p:ph idx="1" type="body"/>
          </p:nvPr>
        </p:nvSpPr>
        <p:spPr>
          <a:xfrm>
            <a:off x="4690809" y="1276509"/>
            <a:ext cx="3961200" cy="1760100"/>
          </a:xfrm>
          <a:prstGeom prst="rect">
            <a:avLst/>
          </a:prstGeom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Time Series Analysis</a:t>
            </a:r>
            <a:endParaRPr/>
          </a:p>
          <a:p>
            <a:pPr indent="-196850" lvl="0" marL="177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</a:pPr>
            <a:r>
              <a:rPr lang="en" sz="1900">
                <a:solidFill>
                  <a:schemeClr val="dk1"/>
                </a:solidFill>
              </a:rPr>
              <a:t>To identify trends in data.</a:t>
            </a:r>
            <a:endParaRPr sz="1900">
              <a:solidFill>
                <a:schemeClr val="dk1"/>
              </a:solidFill>
            </a:endParaRPr>
          </a:p>
          <a:p>
            <a:pPr indent="-196850" lvl="0" marL="177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</a:pPr>
            <a:r>
              <a:rPr lang="en" sz="1900">
                <a:solidFill>
                  <a:schemeClr val="dk1"/>
                </a:solidFill>
              </a:rPr>
              <a:t>Using trends it forecast future events.</a:t>
            </a:r>
            <a:endParaRPr sz="1900"/>
          </a:p>
        </p:txBody>
      </p:sp>
      <p:sp>
        <p:nvSpPr>
          <p:cNvPr id="89" name="Google Shape;89;p21"/>
          <p:cNvSpPr txBox="1"/>
          <p:nvPr>
            <p:ph idx="2" type="body"/>
          </p:nvPr>
        </p:nvSpPr>
        <p:spPr>
          <a:xfrm>
            <a:off x="576028" y="1276509"/>
            <a:ext cx="3961200" cy="1760100"/>
          </a:xfrm>
          <a:prstGeom prst="rect">
            <a:avLst/>
          </a:prstGeom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Regression Analysis</a:t>
            </a:r>
            <a:endParaRPr/>
          </a:p>
          <a:p>
            <a:pPr indent="-209550" lvl="0" marL="177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900">
                <a:solidFill>
                  <a:schemeClr val="dk1"/>
                </a:solidFill>
              </a:rPr>
              <a:t>To find patterns in data.</a:t>
            </a:r>
            <a:endParaRPr sz="1900">
              <a:solidFill>
                <a:schemeClr val="dk1"/>
              </a:solidFill>
            </a:endParaRPr>
          </a:p>
          <a:p>
            <a:pPr indent="-209550" lvl="0" marL="177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900">
                <a:solidFill>
                  <a:schemeClr val="dk1"/>
                </a:solidFill>
              </a:rPr>
              <a:t>And using those patterns to predict dependent variable.</a:t>
            </a:r>
            <a:endParaRPr sz="1900">
              <a:solidFill>
                <a:schemeClr val="dk1"/>
              </a:solidFill>
            </a:endParaRPr>
          </a:p>
        </p:txBody>
      </p:sp>
      <p:cxnSp>
        <p:nvCxnSpPr>
          <p:cNvPr id="90" name="Google Shape;90;p21"/>
          <p:cNvCxnSpPr/>
          <p:nvPr/>
        </p:nvCxnSpPr>
        <p:spPr>
          <a:xfrm>
            <a:off x="359428" y="415191"/>
            <a:ext cx="0" cy="452400"/>
          </a:xfrm>
          <a:prstGeom prst="straightConnector1">
            <a:avLst/>
          </a:prstGeom>
          <a:noFill/>
          <a:ln cap="flat" cmpd="sng" w="228600">
            <a:solidFill>
              <a:srgbClr val="CFE2F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/>
          <p:nvPr/>
        </p:nvSpPr>
        <p:spPr>
          <a:xfrm>
            <a:off x="489525" y="415191"/>
            <a:ext cx="5193000" cy="5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Montserrat"/>
                <a:ea typeface="Montserrat"/>
                <a:cs typeface="Montserrat"/>
                <a:sym typeface="Montserrat"/>
              </a:rPr>
              <a:t>Let’s take an Example</a:t>
            </a:r>
            <a:endParaRPr b="1"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" name="Google Shape;96;p22"/>
          <p:cNvSpPr txBox="1"/>
          <p:nvPr/>
        </p:nvSpPr>
        <p:spPr>
          <a:xfrm>
            <a:off x="359428" y="1103063"/>
            <a:ext cx="8378400" cy="28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Suppose you want to predict the price of a product based on some of it’s properties.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-196850" lvl="0" marL="177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The </a:t>
            </a: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Regression technique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would find the pattern in the data and would predict the price of the new product based on the patterns present in the training data.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196850" lvl="0" marL="177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While, Using </a:t>
            </a: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Time series analysis 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we forecast the future sales demand, temperature, number of customers/passengers etc.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7" name="Google Shape;97;p22"/>
          <p:cNvCxnSpPr/>
          <p:nvPr/>
        </p:nvCxnSpPr>
        <p:spPr>
          <a:xfrm>
            <a:off x="359428" y="415191"/>
            <a:ext cx="0" cy="452400"/>
          </a:xfrm>
          <a:prstGeom prst="straightConnector1">
            <a:avLst/>
          </a:prstGeom>
          <a:noFill/>
          <a:ln cap="flat" cmpd="sng" w="228600">
            <a:solidFill>
              <a:srgbClr val="CFE2F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3"/>
          <p:cNvSpPr txBox="1"/>
          <p:nvPr/>
        </p:nvSpPr>
        <p:spPr>
          <a:xfrm>
            <a:off x="508153" y="415191"/>
            <a:ext cx="5924400" cy="5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Montserrat"/>
                <a:ea typeface="Montserrat"/>
                <a:cs typeface="Montserrat"/>
                <a:sym typeface="Montserrat"/>
              </a:rPr>
              <a:t>One More Example</a:t>
            </a:r>
            <a:endParaRPr b="1"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23"/>
          <p:cNvSpPr txBox="1"/>
          <p:nvPr/>
        </p:nvSpPr>
        <p:spPr>
          <a:xfrm>
            <a:off x="334641" y="1152638"/>
            <a:ext cx="4387500" cy="14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-222250" lvl="0" marL="177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Char char="●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A client having an ice cream parlour comes up to us to forecast his sales of the month of April based on the past sales of three months.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177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104" name="Google Shape;104;p23"/>
          <p:cNvCxnSpPr/>
          <p:nvPr/>
        </p:nvCxnSpPr>
        <p:spPr>
          <a:xfrm>
            <a:off x="359428" y="415191"/>
            <a:ext cx="0" cy="452400"/>
          </a:xfrm>
          <a:prstGeom prst="straightConnector1">
            <a:avLst/>
          </a:prstGeom>
          <a:noFill/>
          <a:ln cap="flat" cmpd="sng" w="228600">
            <a:solidFill>
              <a:srgbClr val="CFE2F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05" name="Google Shape;10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1075" y="415191"/>
            <a:ext cx="3582848" cy="2389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Blu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